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8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76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5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2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4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74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3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3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02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15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FED08-0109-4668-9E87-CB3A35475C4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76D3-C00C-4915-8E66-637921792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19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Operations with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76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69913" y="531813"/>
            <a:ext cx="7837487" cy="5889625"/>
            <a:chOff x="569273" y="968991"/>
            <a:chExt cx="7837748" cy="5889009"/>
          </a:xfrm>
        </p:grpSpPr>
        <p:sp>
          <p:nvSpPr>
            <p:cNvPr id="6" name="Rectangle 5"/>
            <p:cNvSpPr/>
            <p:nvPr/>
          </p:nvSpPr>
          <p:spPr bwMode="auto">
            <a:xfrm>
              <a:off x="580385" y="968991"/>
              <a:ext cx="5599299" cy="1028592"/>
            </a:xfrm>
            <a:prstGeom prst="rect">
              <a:avLst/>
            </a:prstGeom>
            <a:solidFill>
              <a:srgbClr val="92D050"/>
            </a:solidFill>
            <a:ln w="412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dirty="0">
                  <a:latin typeface="Arial" pitchFamily="34" charset="0"/>
                  <a:cs typeface="Arial" pitchFamily="34" charset="0"/>
                </a:rPr>
                <a:t>Operations of Functions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69273" y="1997583"/>
              <a:ext cx="7837748" cy="4860417"/>
            </a:xfrm>
            <a:prstGeom prst="rect">
              <a:avLst/>
            </a:prstGeom>
            <a:noFill/>
            <a:ln w="4762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13093" y="1602471"/>
            <a:ext cx="78374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/>
              <a:t>Given two functions </a:t>
            </a:r>
            <a:r>
              <a:rPr lang="lv-LV" alt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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altLang="en-US" sz="2800" dirty="0">
                <a:sym typeface="Symbol" pitchFamily="18" charset="2"/>
              </a:rPr>
              <a:t>and </a:t>
            </a:r>
            <a:r>
              <a:rPr lang="lv-LV" altLang="en-US" sz="2800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altLang="en-US" sz="2800" dirty="0"/>
              <a:t>,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/>
              <a:t>then for all values of </a:t>
            </a:r>
            <a:r>
              <a:rPr lang="en-US" altLang="en-US" sz="2800" i="1" dirty="0"/>
              <a:t>x</a:t>
            </a:r>
            <a:r>
              <a:rPr lang="en-US" altLang="en-US" sz="2800" dirty="0"/>
              <a:t> for which both </a:t>
            </a:r>
            <a:r>
              <a:rPr lang="en-US" altLang="en-US" sz="2800" dirty="0">
                <a:sym typeface="Symbol" pitchFamily="18" charset="2"/>
              </a:rPr>
              <a:t>(</a:t>
            </a:r>
            <a:r>
              <a:rPr lang="en-US" altLang="en-US" sz="2800" i="1" dirty="0">
                <a:sym typeface="Symbol" pitchFamily="18" charset="2"/>
              </a:rPr>
              <a:t>x</a:t>
            </a:r>
            <a:r>
              <a:rPr lang="en-US" altLang="en-US" sz="2800" dirty="0">
                <a:sym typeface="Symbol" pitchFamily="18" charset="2"/>
              </a:rPr>
              <a:t>) and 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</a:t>
            </a:r>
            <a:r>
              <a:rPr lang="en-US" altLang="en-US" sz="2800" dirty="0">
                <a:sym typeface="Symbol" pitchFamily="18" charset="2"/>
              </a:rPr>
              <a:t>(</a:t>
            </a:r>
            <a:r>
              <a:rPr lang="en-US" altLang="en-US" sz="2800" i="1" dirty="0">
                <a:sym typeface="Symbol" pitchFamily="18" charset="2"/>
              </a:rPr>
              <a:t>x</a:t>
            </a:r>
            <a:r>
              <a:rPr lang="en-US" altLang="en-US" sz="2800" dirty="0">
                <a:sym typeface="Symbol" pitchFamily="18" charset="2"/>
              </a:rPr>
              <a:t>) are defined, the functions  + 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</a:t>
            </a:r>
            <a:r>
              <a:rPr lang="en-US" altLang="en-US" sz="2800" dirty="0">
                <a:sym typeface="Symbol" pitchFamily="18" charset="2"/>
              </a:rPr>
              <a:t>,</a:t>
            </a:r>
            <a:r>
              <a:rPr lang="en-US" altLang="en-US" sz="2800" i="1" dirty="0">
                <a:sym typeface="Symbol" pitchFamily="18" charset="2"/>
              </a:rPr>
              <a:t> </a:t>
            </a:r>
            <a:r>
              <a:rPr lang="en-US" altLang="en-US" sz="2800" dirty="0">
                <a:sym typeface="Symbol" pitchFamily="18" charset="2"/>
              </a:rPr>
              <a:t> </a:t>
            </a:r>
            <a:r>
              <a:rPr lang="en-US" altLang="en-US" sz="2800" dirty="0">
                <a:cs typeface="Times New Roman" pitchFamily="18" charset="0"/>
              </a:rPr>
              <a:t>– 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altLang="en-US" sz="2800" dirty="0"/>
              <a:t>, </a:t>
            </a:r>
            <a:r>
              <a:rPr lang="en-US" altLang="en-US" sz="2800" dirty="0">
                <a:sym typeface="Symbol" pitchFamily="18" charset="2"/>
              </a:rPr>
              <a:t>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g, </a:t>
            </a:r>
            <a:r>
              <a:rPr lang="en-US" altLang="en-US" sz="2800" dirty="0">
                <a:sym typeface="Symbol" pitchFamily="18" charset="2"/>
              </a:rPr>
              <a:t>and /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</a:t>
            </a:r>
            <a:r>
              <a:rPr lang="en-US" altLang="en-US" sz="2800" dirty="0">
                <a:sym typeface="Symbol" pitchFamily="18" charset="2"/>
              </a:rPr>
              <a:t> are defined as follows.</a:t>
            </a:r>
            <a:endParaRPr lang="en-US" alt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895475" y="3097213"/>
          <a:ext cx="4267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3" imgW="4267200" imgH="558800" progId="Equation.DSMT4">
                  <p:embed/>
                </p:oleObj>
              </mc:Choice>
              <mc:Fallback>
                <p:oleObj name="Equation" r:id="rId3" imgW="42672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75" y="3097213"/>
                        <a:ext cx="42672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6330950" y="3187700"/>
            <a:ext cx="825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B0F0"/>
                </a:solidFill>
              </a:rPr>
              <a:t>Sum</a:t>
            </a: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1912938" y="3754438"/>
          <a:ext cx="42545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5" imgW="4254500" imgH="558800" progId="Equation.DSMT4">
                  <p:embed/>
                </p:oleObj>
              </mc:Choice>
              <mc:Fallback>
                <p:oleObj name="Equation" r:id="rId5" imgW="42545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3754438"/>
                        <a:ext cx="42545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6319838" y="3824288"/>
            <a:ext cx="1782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B0F0"/>
                </a:solidFill>
              </a:rPr>
              <a:t>Difference</a:t>
            </a: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2430463" y="4489450"/>
          <a:ext cx="3581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7" imgW="3581400" imgH="558800" progId="Equation.DSMT4">
                  <p:embed/>
                </p:oleObj>
              </mc:Choice>
              <mc:Fallback>
                <p:oleObj name="Equation" r:id="rId7" imgW="35814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463" y="4489450"/>
                        <a:ext cx="3581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6030913" y="4545013"/>
            <a:ext cx="1782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B0F0"/>
                </a:solidFill>
              </a:rPr>
              <a:t>Product</a:t>
            </a:r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2430463" y="5167313"/>
          <a:ext cx="45466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9" imgW="4546600" imgH="1143000" progId="Equation.DSMT4">
                  <p:embed/>
                </p:oleObj>
              </mc:Choice>
              <mc:Fallback>
                <p:oleObj name="Equation" r:id="rId9" imgW="4546600" imgH="1143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463" y="5167313"/>
                        <a:ext cx="45466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046913" y="5478463"/>
            <a:ext cx="1360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B0F0"/>
                </a:solidFill>
              </a:rPr>
              <a:t>Quotient</a:t>
            </a:r>
          </a:p>
        </p:txBody>
      </p:sp>
    </p:spTree>
    <p:extLst>
      <p:ext uri="{BB962C8B-B14F-4D97-AF65-F5344CB8AC3E}">
        <p14:creationId xmlns:p14="http://schemas.microsoft.com/office/powerpoint/2010/main" val="347978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9300" y="352425"/>
            <a:ext cx="3594100" cy="4508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>
                <a:latin typeface="Arial" charset="0"/>
                <a:cs typeface="Arial" charset="0"/>
              </a:rPr>
              <a:t>Example 1</a:t>
            </a: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457200" y="1284288"/>
            <a:ext cx="92688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Let </a:t>
            </a:r>
            <a:r>
              <a:rPr lang="en-US" altLang="en-US" dirty="0">
                <a:sym typeface="Symbol" pitchFamily="18" charset="2"/>
              </a:rPr>
              <a:t>(</a:t>
            </a:r>
            <a:r>
              <a:rPr lang="en-US" altLang="en-US" i="1" dirty="0">
                <a:sym typeface="Symbol" pitchFamily="18" charset="2"/>
              </a:rPr>
              <a:t>x</a:t>
            </a:r>
            <a:r>
              <a:rPr lang="en-US" altLang="en-US" dirty="0">
                <a:sym typeface="Symbol" pitchFamily="18" charset="2"/>
              </a:rPr>
              <a:t>) = </a:t>
            </a:r>
            <a:r>
              <a:rPr lang="en-US" altLang="en-US" i="1" dirty="0">
                <a:sym typeface="Symbol" pitchFamily="18" charset="2"/>
              </a:rPr>
              <a:t>x</a:t>
            </a:r>
            <a:r>
              <a:rPr lang="en-US" altLang="en-US" baseline="30000" dirty="0">
                <a:sym typeface="Symbol" pitchFamily="18" charset="2"/>
              </a:rPr>
              <a:t>2</a:t>
            </a:r>
            <a:r>
              <a:rPr lang="en-US" altLang="en-US" dirty="0">
                <a:sym typeface="Symbol" pitchFamily="18" charset="2"/>
              </a:rPr>
              <a:t> + 1 and </a:t>
            </a:r>
            <a:r>
              <a:rPr lang="en-US" altLang="en-US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</a:t>
            </a:r>
            <a:r>
              <a:rPr lang="en-US" altLang="en-US" dirty="0">
                <a:sym typeface="Symbol" pitchFamily="18" charset="2"/>
              </a:rPr>
              <a:t>(</a:t>
            </a:r>
            <a:r>
              <a:rPr lang="en-US" altLang="en-US" i="1" dirty="0">
                <a:sym typeface="Symbol" pitchFamily="18" charset="2"/>
              </a:rPr>
              <a:t>x</a:t>
            </a:r>
            <a:r>
              <a:rPr lang="en-US" altLang="en-US" dirty="0">
                <a:sym typeface="Symbol" pitchFamily="18" charset="2"/>
              </a:rPr>
              <a:t>) = 3</a:t>
            </a:r>
            <a:r>
              <a:rPr lang="en-US" altLang="en-US" i="1" dirty="0">
                <a:sym typeface="Symbol" pitchFamily="18" charset="2"/>
              </a:rPr>
              <a:t>x</a:t>
            </a:r>
            <a:r>
              <a:rPr lang="en-US" altLang="en-US" dirty="0">
                <a:sym typeface="Symbol" pitchFamily="18" charset="2"/>
              </a:rPr>
              <a:t> + 5.  Find the following.</a:t>
            </a:r>
            <a:r>
              <a:rPr lang="en-US" altLang="en-US" dirty="0">
                <a:cs typeface="Times New Roman" pitchFamily="18" charset="0"/>
              </a:rPr>
              <a:t>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2859088"/>
            <a:ext cx="9268816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b="1" dirty="0">
                <a:cs typeface="Arial" charset="0"/>
                <a:sym typeface="Symbol" pitchFamily="18" charset="2"/>
              </a:rPr>
              <a:t>Solution  </a:t>
            </a:r>
            <a:r>
              <a:rPr lang="en-US" sz="3200" dirty="0">
                <a:cs typeface="Arial" charset="0"/>
                <a:sym typeface="Symbol" pitchFamily="18" charset="2"/>
              </a:rPr>
              <a:t>Since </a:t>
            </a:r>
            <a:r>
              <a:rPr lang="en-US" sz="3200" dirty="0">
                <a:cs typeface="Arial" charset="0"/>
                <a:sym typeface="Symbol"/>
              </a:rPr>
              <a:t>(1) = </a:t>
            </a:r>
            <a:r>
              <a:rPr lang="en-US" sz="3200" dirty="0">
                <a:solidFill>
                  <a:srgbClr val="00B0F0"/>
                </a:solidFill>
                <a:cs typeface="Arial" charset="0"/>
                <a:sym typeface="Symbol"/>
              </a:rPr>
              <a:t>2</a:t>
            </a:r>
            <a:r>
              <a:rPr lang="en-US" sz="3200" dirty="0">
                <a:cs typeface="Arial" charset="0"/>
                <a:sym typeface="Symbol"/>
              </a:rPr>
              <a:t> and </a:t>
            </a:r>
            <a:r>
              <a:rPr lang="en-US" sz="3200" i="1" dirty="0">
                <a:latin typeface="Times New Roman"/>
                <a:cs typeface="Times New Roman"/>
                <a:sym typeface="Symbol"/>
              </a:rPr>
              <a:t>g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/>
              </a:rPr>
              <a:t>(1) =</a:t>
            </a:r>
            <a:r>
              <a:rPr lang="en-US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Symbol"/>
              </a:rPr>
              <a:t> 8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/>
              </a:rPr>
              <a:t>, use the definition to get</a:t>
            </a:r>
            <a:endParaRPr lang="en-US" sz="1600" i="1" dirty="0">
              <a:cs typeface="Arial" charset="0"/>
              <a:sym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1600" dirty="0">
                <a:cs typeface="Arial" charset="0"/>
                <a:sym typeface="Symbol" pitchFamily="18" charset="2"/>
              </a:rPr>
              <a:t>                      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663980"/>
              </p:ext>
            </p:extLst>
          </p:nvPr>
        </p:nvGraphicFramePr>
        <p:xfrm>
          <a:off x="776288" y="2300288"/>
          <a:ext cx="1989754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3" imgW="1765300" imgH="558800" progId="Equation.DSMT4">
                  <p:embed/>
                </p:oleObj>
              </mc:Choice>
              <mc:Fallback>
                <p:oleObj name="Equation" r:id="rId3" imgW="17653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88" y="2300288"/>
                        <a:ext cx="1989754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431286"/>
              </p:ext>
            </p:extLst>
          </p:nvPr>
        </p:nvGraphicFramePr>
        <p:xfrm>
          <a:off x="846602" y="4038600"/>
          <a:ext cx="443758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5" imgW="3937000" imgH="558800" progId="Equation.DSMT4">
                  <p:embed/>
                </p:oleObj>
              </mc:Choice>
              <mc:Fallback>
                <p:oleObj name="Equation" r:id="rId5" imgW="39370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602" y="4038600"/>
                        <a:ext cx="443758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074175"/>
              </p:ext>
            </p:extLst>
          </p:nvPr>
        </p:nvGraphicFramePr>
        <p:xfrm>
          <a:off x="5332691" y="4114800"/>
          <a:ext cx="3811309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7" imgW="4267200" imgH="558800" progId="Equation.DSMT4">
                  <p:embed/>
                </p:oleObj>
              </mc:Choice>
              <mc:Fallback>
                <p:oleObj name="Equation" r:id="rId7" imgW="42672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2691" y="4114800"/>
                        <a:ext cx="3811309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184575"/>
              </p:ext>
            </p:extLst>
          </p:nvPr>
        </p:nvGraphicFramePr>
        <p:xfrm>
          <a:off x="2841625" y="4694238"/>
          <a:ext cx="1331274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9" imgW="1180588" imgH="355446" progId="Equation.DSMT4">
                  <p:embed/>
                </p:oleObj>
              </mc:Choice>
              <mc:Fallback>
                <p:oleObj name="Equation" r:id="rId9" imgW="1180588" imgH="3554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25" y="4694238"/>
                        <a:ext cx="1331274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08842"/>
              </p:ext>
            </p:extLst>
          </p:nvPr>
        </p:nvGraphicFramePr>
        <p:xfrm>
          <a:off x="2844799" y="5335588"/>
          <a:ext cx="873201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11" imgW="774364" imgH="355446" progId="Equation.DSMT4">
                  <p:embed/>
                </p:oleObj>
              </mc:Choice>
              <mc:Fallback>
                <p:oleObj name="Equation" r:id="rId11" imgW="774364" imgH="3554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799" y="5335588"/>
                        <a:ext cx="873201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4191000" y="577850"/>
            <a:ext cx="4296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USING OPERATIONS ON FUNCTIONS</a:t>
            </a:r>
            <a:endParaRPr lang="en-US" altLang="en-US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98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9300" y="352425"/>
            <a:ext cx="2984500" cy="4508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>
                <a:latin typeface="Arial" charset="0"/>
                <a:cs typeface="Arial" charset="0"/>
              </a:rPr>
              <a:t>Example 1</a:t>
            </a: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3074988" y="274638"/>
            <a:ext cx="6069012" cy="927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Arial" charset="0"/>
                <a:cs typeface="Arial" charset="0"/>
              </a:rPr>
              <a:t>USING OPERATIONS ON FUNCTIONS</a:t>
            </a: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1284288"/>
            <a:ext cx="82232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Let </a:t>
            </a:r>
            <a:r>
              <a:rPr lang="en-US" altLang="en-US">
                <a:sym typeface="Symbol" pitchFamily="18" charset="2"/>
              </a:rPr>
              <a:t>(x) = x</a:t>
            </a:r>
            <a:r>
              <a:rPr lang="en-US" altLang="en-US" baseline="30000">
                <a:sym typeface="Symbol" pitchFamily="18" charset="2"/>
              </a:rPr>
              <a:t>2</a:t>
            </a:r>
            <a:r>
              <a:rPr lang="en-US" altLang="en-US">
                <a:sym typeface="Symbol" pitchFamily="18" charset="2"/>
              </a:rPr>
              <a:t> + 1 and </a:t>
            </a:r>
            <a:r>
              <a:rPr lang="en-US" alt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</a:t>
            </a:r>
            <a:r>
              <a:rPr lang="en-US" altLang="en-US">
                <a:sym typeface="Symbol" pitchFamily="18" charset="2"/>
              </a:rPr>
              <a:t>(x) = 3x + 5.  Find the following.</a:t>
            </a:r>
            <a:r>
              <a:rPr lang="en-US" altLang="en-US">
                <a:cs typeface="Times New Roman" pitchFamily="18" charset="0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2859088"/>
            <a:ext cx="82232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b="1" dirty="0">
                <a:cs typeface="Arial" charset="0"/>
                <a:sym typeface="Symbol" pitchFamily="18" charset="2"/>
              </a:rPr>
              <a:t>Solution  </a:t>
            </a:r>
            <a:r>
              <a:rPr lang="en-US" sz="3200" dirty="0">
                <a:cs typeface="Arial" charset="0"/>
                <a:sym typeface="Symbol" pitchFamily="18" charset="2"/>
              </a:rPr>
              <a:t>Since </a:t>
            </a:r>
            <a:r>
              <a:rPr lang="en-US" sz="3200" dirty="0">
                <a:cs typeface="Arial" charset="0"/>
                <a:sym typeface="Symbol"/>
              </a:rPr>
              <a:t>(</a:t>
            </a:r>
            <a:r>
              <a:rPr lang="en-US" sz="3200" dirty="0"/>
              <a:t>–</a:t>
            </a:r>
            <a:r>
              <a:rPr lang="en-US" sz="1000" dirty="0"/>
              <a:t> </a:t>
            </a:r>
            <a:r>
              <a:rPr lang="en-US" sz="3200" dirty="0"/>
              <a:t>3</a:t>
            </a:r>
            <a:r>
              <a:rPr lang="en-US" sz="3200" dirty="0">
                <a:cs typeface="Arial" charset="0"/>
                <a:sym typeface="Symbol"/>
              </a:rPr>
              <a:t>) = 10 and </a:t>
            </a:r>
            <a:r>
              <a:rPr lang="en-US" sz="3200" i="1" dirty="0">
                <a:latin typeface="Times New Roman"/>
                <a:cs typeface="Times New Roman"/>
                <a:sym typeface="Symbol"/>
              </a:rPr>
              <a:t>g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/>
              </a:rPr>
              <a:t>(</a:t>
            </a:r>
            <a:r>
              <a:rPr lang="en-US" sz="3200" dirty="0"/>
              <a:t>–</a:t>
            </a:r>
            <a:r>
              <a:rPr lang="en-US" sz="1000" dirty="0"/>
              <a:t> 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/>
              </a:rPr>
              <a:t>3) = </a:t>
            </a:r>
            <a:r>
              <a:rPr lang="en-US" sz="3200" dirty="0"/>
              <a:t>–</a:t>
            </a:r>
            <a:r>
              <a:rPr lang="en-US" sz="1000" dirty="0"/>
              <a:t> </a:t>
            </a:r>
            <a:r>
              <a:rPr lang="en-US" sz="3200" dirty="0"/>
              <a:t>4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/>
              </a:rPr>
              <a:t>, use the definition to get</a:t>
            </a:r>
            <a:endParaRPr lang="en-US" sz="1600" i="1" dirty="0">
              <a:cs typeface="Arial" charset="0"/>
              <a:sym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1600" dirty="0">
                <a:cs typeface="Arial" charset="0"/>
                <a:sym typeface="Symbol" pitchFamily="18" charset="2"/>
              </a:rPr>
              <a:t>                      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25425" y="2205038"/>
            <a:ext cx="550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b.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727075" y="2300288"/>
          <a:ext cx="2082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2082800" imgH="558800" progId="Equation.DSMT4">
                  <p:embed/>
                </p:oleObj>
              </mc:Choice>
              <mc:Fallback>
                <p:oleObj name="Equation" r:id="rId3" imgW="20828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" y="2300288"/>
                        <a:ext cx="20828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690563" y="3903663"/>
          <a:ext cx="4876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5" imgW="4876800" imgH="558800" progId="Equation.DSMT4">
                  <p:embed/>
                </p:oleObj>
              </mc:Choice>
              <mc:Fallback>
                <p:oleObj name="Equation" r:id="rId5" imgW="48768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563" y="3903663"/>
                        <a:ext cx="48768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2819400" y="4656138"/>
          <a:ext cx="1879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7" imgW="1879600" imgH="431800" progId="Equation.DSMT4">
                  <p:embed/>
                </p:oleObj>
              </mc:Choice>
              <mc:Fallback>
                <p:oleObj name="Equation" r:id="rId7" imgW="18796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656138"/>
                        <a:ext cx="18796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2844800" y="5341938"/>
          <a:ext cx="774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9" imgW="774364" imgH="342751" progId="Equation.DSMT4">
                  <p:embed/>
                </p:oleObj>
              </mc:Choice>
              <mc:Fallback>
                <p:oleObj name="Equation" r:id="rId9" imgW="774364" imgH="34275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5341938"/>
                        <a:ext cx="7747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5691188" y="4006850"/>
          <a:ext cx="3057525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11" imgW="4254500" imgH="558800" progId="Equation.DSMT4">
                  <p:embed/>
                </p:oleObj>
              </mc:Choice>
              <mc:Fallback>
                <p:oleObj name="Equation" r:id="rId11" imgW="42545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1188" y="4006850"/>
                        <a:ext cx="3057525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239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9300" y="352425"/>
            <a:ext cx="2908300" cy="4508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>
                <a:latin typeface="Arial" charset="0"/>
                <a:cs typeface="Arial" charset="0"/>
              </a:rPr>
              <a:t>Example 1</a:t>
            </a:r>
            <a:endParaRPr lang="en-US" altLang="en-US" dirty="0">
              <a:latin typeface="Arial" charset="0"/>
              <a:cs typeface="Arial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3074988" y="274638"/>
            <a:ext cx="6069012" cy="927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mtClean="0">
                <a:latin typeface="Arial" charset="0"/>
                <a:cs typeface="Arial" charset="0"/>
              </a:rPr>
              <a:t>USING OPERATIONS ON FUNCTIONS</a:t>
            </a:r>
            <a:endParaRPr lang="en-US" altLang="en-US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1284288"/>
            <a:ext cx="82232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Let </a:t>
            </a:r>
            <a:r>
              <a:rPr lang="en-US" altLang="en-US">
                <a:sym typeface="Symbol" pitchFamily="18" charset="2"/>
              </a:rPr>
              <a:t>(x) = x</a:t>
            </a:r>
            <a:r>
              <a:rPr lang="en-US" altLang="en-US" baseline="30000">
                <a:sym typeface="Symbol" pitchFamily="18" charset="2"/>
              </a:rPr>
              <a:t>2</a:t>
            </a:r>
            <a:r>
              <a:rPr lang="en-US" altLang="en-US">
                <a:sym typeface="Symbol" pitchFamily="18" charset="2"/>
              </a:rPr>
              <a:t> + 1 and </a:t>
            </a:r>
            <a:r>
              <a:rPr lang="en-US" alt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</a:t>
            </a:r>
            <a:r>
              <a:rPr lang="en-US" altLang="en-US">
                <a:sym typeface="Symbol" pitchFamily="18" charset="2"/>
              </a:rPr>
              <a:t>(x) = 3x + 5.  Find the following.</a:t>
            </a:r>
            <a:r>
              <a:rPr lang="en-US" altLang="en-US">
                <a:cs typeface="Times New Roman" pitchFamily="18" charset="0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2859088"/>
            <a:ext cx="82232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b="1" dirty="0">
                <a:cs typeface="Arial" charset="0"/>
                <a:sym typeface="Symbol" pitchFamily="18" charset="2"/>
              </a:rPr>
              <a:t>Solution  </a:t>
            </a:r>
            <a:r>
              <a:rPr lang="en-US" sz="3200" dirty="0">
                <a:cs typeface="Arial" charset="0"/>
                <a:sym typeface="Symbol" pitchFamily="18" charset="2"/>
              </a:rPr>
              <a:t>Since </a:t>
            </a:r>
            <a:r>
              <a:rPr lang="en-US" sz="3200" dirty="0">
                <a:cs typeface="Arial" charset="0"/>
                <a:sym typeface="Symbol"/>
              </a:rPr>
              <a:t>(5) = 26 and </a:t>
            </a:r>
            <a:r>
              <a:rPr lang="en-US" sz="3200" i="1" dirty="0">
                <a:latin typeface="Times New Roman"/>
                <a:cs typeface="Times New Roman"/>
                <a:sym typeface="Symbol"/>
              </a:rPr>
              <a:t>g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/>
              </a:rPr>
              <a:t>(5) = 20, use the definition to get</a:t>
            </a:r>
            <a:endParaRPr lang="en-US" sz="1600" i="1" dirty="0">
              <a:cs typeface="Arial" charset="0"/>
              <a:sym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1600" dirty="0">
                <a:cs typeface="Arial" charset="0"/>
                <a:sym typeface="Symbol" pitchFamily="18" charset="2"/>
              </a:rPr>
              <a:t>                      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25425" y="2205038"/>
            <a:ext cx="550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c.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712788" y="2300288"/>
          <a:ext cx="1346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3" imgW="1346200" imgH="558800" progId="Equation.DSMT4">
                  <p:embed/>
                </p:oleObj>
              </mc:Choice>
              <mc:Fallback>
                <p:oleObj name="Equation" r:id="rId3" imgW="13462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788" y="2300288"/>
                        <a:ext cx="13462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417638" y="3903663"/>
          <a:ext cx="3505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5" imgW="3505200" imgH="558800" progId="Equation.DSMT4">
                  <p:embed/>
                </p:oleObj>
              </mc:Choice>
              <mc:Fallback>
                <p:oleObj name="Equation" r:id="rId5" imgW="35052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7638" y="3903663"/>
                        <a:ext cx="35052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2838450" y="4656138"/>
          <a:ext cx="1485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7" imgW="1485900" imgH="431800" progId="Equation.DSMT4">
                  <p:embed/>
                </p:oleObj>
              </mc:Choice>
              <mc:Fallback>
                <p:oleObj name="Equation" r:id="rId7" imgW="14859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8450" y="4656138"/>
                        <a:ext cx="14859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2854325" y="5335588"/>
          <a:ext cx="10287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9" imgW="1028254" imgH="355446" progId="Equation.DSMT4">
                  <p:embed/>
                </p:oleObj>
              </mc:Choice>
              <mc:Fallback>
                <p:oleObj name="Equation" r:id="rId9" imgW="1028254" imgH="3554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4325" y="5335588"/>
                        <a:ext cx="10287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153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9300" y="352425"/>
            <a:ext cx="3136900" cy="4508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mtClean="0">
                <a:latin typeface="Arial" charset="0"/>
                <a:cs typeface="Arial" charset="0"/>
              </a:rPr>
              <a:t>Example 1</a:t>
            </a:r>
            <a:endParaRPr lang="en-US" altLang="en-US">
              <a:latin typeface="Arial" charset="0"/>
              <a:cs typeface="Arial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3074988" y="274638"/>
            <a:ext cx="6069012" cy="927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mtClean="0">
                <a:latin typeface="Arial" charset="0"/>
                <a:cs typeface="Arial" charset="0"/>
              </a:rPr>
              <a:t>USING OPERATIONS ON FUNCTIONS</a:t>
            </a:r>
            <a:endParaRPr lang="en-US" altLang="en-US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1284288"/>
            <a:ext cx="82232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Let </a:t>
            </a:r>
            <a:r>
              <a:rPr lang="en-US" altLang="en-US">
                <a:sym typeface="Symbol" pitchFamily="18" charset="2"/>
              </a:rPr>
              <a:t>(x) = x</a:t>
            </a:r>
            <a:r>
              <a:rPr lang="en-US" altLang="en-US" baseline="30000">
                <a:sym typeface="Symbol" pitchFamily="18" charset="2"/>
              </a:rPr>
              <a:t>2</a:t>
            </a:r>
            <a:r>
              <a:rPr lang="en-US" altLang="en-US">
                <a:sym typeface="Symbol" pitchFamily="18" charset="2"/>
              </a:rPr>
              <a:t> + 1 and </a:t>
            </a:r>
            <a:r>
              <a:rPr lang="en-US" altLang="en-US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</a:t>
            </a:r>
            <a:r>
              <a:rPr lang="en-US" altLang="en-US">
                <a:sym typeface="Symbol" pitchFamily="18" charset="2"/>
              </a:rPr>
              <a:t>(x) = 3x + 5.  Find the following.</a:t>
            </a:r>
            <a:r>
              <a:rPr lang="en-US" altLang="en-US">
                <a:cs typeface="Times New Roman" pitchFamily="18" charset="0"/>
              </a:rPr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3392488"/>
            <a:ext cx="8223250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3200" b="1" dirty="0">
                <a:cs typeface="Arial" charset="0"/>
                <a:sym typeface="Symbol" pitchFamily="18" charset="2"/>
              </a:rPr>
              <a:t>Solution  </a:t>
            </a:r>
            <a:r>
              <a:rPr lang="en-US" sz="3200" dirty="0">
                <a:cs typeface="Arial" charset="0"/>
                <a:sym typeface="Symbol" pitchFamily="18" charset="2"/>
              </a:rPr>
              <a:t>Since </a:t>
            </a:r>
            <a:r>
              <a:rPr lang="en-US" sz="3200" dirty="0">
                <a:cs typeface="Arial" charset="0"/>
                <a:sym typeface="Symbol"/>
              </a:rPr>
              <a:t>(0) = 1 and </a:t>
            </a:r>
            <a:r>
              <a:rPr lang="en-US" sz="3200" i="1" dirty="0">
                <a:latin typeface="Times New Roman"/>
                <a:cs typeface="Times New Roman"/>
                <a:sym typeface="Symbol"/>
              </a:rPr>
              <a:t>g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/>
              </a:rPr>
              <a:t>(0) = 5, use the definition to get</a:t>
            </a:r>
            <a:endParaRPr lang="en-US" sz="1600" i="1" dirty="0">
              <a:cs typeface="Arial" charset="0"/>
              <a:sym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1600" dirty="0">
                <a:cs typeface="Arial" charset="0"/>
                <a:sym typeface="Symbol" pitchFamily="18" charset="2"/>
              </a:rPr>
              <a:t>                      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25425" y="2463800"/>
            <a:ext cx="550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d.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706438" y="2266950"/>
          <a:ext cx="13589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3" imgW="1358900" imgH="1143000" progId="Equation.DSMT4">
                  <p:embed/>
                </p:oleObj>
              </mc:Choice>
              <mc:Fallback>
                <p:oleObj name="Equation" r:id="rId3" imgW="1358900" imgH="1143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438" y="2266950"/>
                        <a:ext cx="13589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628775" y="4586288"/>
          <a:ext cx="33274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5" imgW="3327400" imgH="1143000" progId="Equation.DSMT4">
                  <p:embed/>
                </p:oleObj>
              </mc:Choice>
              <mc:Fallback>
                <p:oleObj name="Equation" r:id="rId5" imgW="3327400" imgH="1143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8775" y="4586288"/>
                        <a:ext cx="33274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83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949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662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255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MathType 6.0 Equation</vt:lpstr>
      <vt:lpstr>Operations with Functions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with Functions</dc:title>
  <dc:creator>test</dc:creator>
  <cp:lastModifiedBy>test</cp:lastModifiedBy>
  <cp:revision>3</cp:revision>
  <dcterms:created xsi:type="dcterms:W3CDTF">2014-11-04T12:32:20Z</dcterms:created>
  <dcterms:modified xsi:type="dcterms:W3CDTF">2014-11-04T13:30:50Z</dcterms:modified>
</cp:coreProperties>
</file>